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333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42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0" y="1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고급그래픽스효과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Lecture </a:t>
            </a:r>
            <a:r>
              <a:rPr lang="en-US" altLang="ko-KR" dirty="0" smtClean="0"/>
              <a:t>11</a:t>
            </a:r>
            <a:endParaRPr lang="en-US" altLang="ko-KR" dirty="0"/>
          </a:p>
          <a:p>
            <a:r>
              <a:rPr lang="ko-KR" altLang="en-US" dirty="0" err="1"/>
              <a:t>이택희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72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익스포넨셜</a:t>
            </a:r>
            <a:r>
              <a:rPr lang="ko-KR" altLang="en-US" dirty="0"/>
              <a:t> </a:t>
            </a:r>
            <a:r>
              <a:rPr lang="ko-KR" altLang="en-US" dirty="0" err="1"/>
              <a:t>하이트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맵의</a:t>
            </a:r>
            <a:r>
              <a:rPr lang="ko-KR" altLang="en-US" dirty="0"/>
              <a:t> 높이에 </a:t>
            </a:r>
            <a:r>
              <a:rPr lang="ko-KR" altLang="en-US" dirty="0" smtClean="0"/>
              <a:t>안개의 </a:t>
            </a:r>
            <a:r>
              <a:rPr lang="ko-KR" altLang="en-US" dirty="0"/>
              <a:t>농도를 부드럽게 전환시켜</a:t>
            </a:r>
            <a:r>
              <a:rPr lang="en-US" altLang="ko-KR" dirty="0"/>
              <a:t>, </a:t>
            </a:r>
            <a:r>
              <a:rPr lang="ko-KR" altLang="en-US" dirty="0" err="1" smtClean="0"/>
              <a:t>고도차에</a:t>
            </a:r>
            <a:r>
              <a:rPr lang="ko-KR" altLang="en-US" dirty="0" smtClean="0"/>
              <a:t> </a:t>
            </a:r>
            <a:r>
              <a:rPr lang="ko-KR" altLang="en-US" dirty="0"/>
              <a:t>따른 경계선이 눈에 띄지 않도록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보통 원거리에 어색한 잘림 현상을 부드럽게 가리기 위해 사용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09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익스포넨셜</a:t>
            </a:r>
            <a:r>
              <a:rPr lang="ko-KR" altLang="en-US" dirty="0"/>
              <a:t> </a:t>
            </a:r>
            <a:r>
              <a:rPr lang="ko-KR" altLang="en-US" dirty="0" err="1"/>
              <a:t>하이트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</p:txBody>
      </p:sp>
      <p:pic>
        <p:nvPicPr>
          <p:cNvPr id="1026" name="Picture 2" descr="ExponHeightFo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772816"/>
            <a:ext cx="373860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nsity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4017660"/>
            <a:ext cx="28575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nsity1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000203"/>
            <a:ext cx="28575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nsity1000HighFo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75" y="4000202"/>
            <a:ext cx="2857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0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 Process Volume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렌더링 결과 후처리 방식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뽀샤시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톤 매핑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…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581128"/>
            <a:ext cx="8343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5689" t="21146" r="30394" b="30523"/>
          <a:stretch/>
        </p:blipFill>
        <p:spPr>
          <a:xfrm>
            <a:off x="3033982" y="2492896"/>
            <a:ext cx="7100419" cy="42475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화면에 아래와 같이 배치 후 기능을 사용해 보자 </a:t>
            </a:r>
            <a:r>
              <a:rPr lang="en-US" altLang="ko-KR" sz="2800" dirty="0"/>
              <a:t>(3</a:t>
            </a:r>
            <a:r>
              <a:rPr lang="ko-KR" altLang="en-US" sz="2800" dirty="0"/>
              <a:t>인칭 프로젝트 생성 </a:t>
            </a:r>
            <a:r>
              <a:rPr lang="en-US" altLang="ko-KR" sz="2800" dirty="0">
                <a:sym typeface="Wingdings" panose="05000000000000000000" pitchFamily="2" charset="2"/>
              </a:rPr>
              <a:t></a:t>
            </a:r>
            <a:r>
              <a:rPr lang="ko-KR" altLang="en-US" sz="2800" dirty="0"/>
              <a:t> 새 레벨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94294" y="299695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solidFill>
                  <a:srgbClr val="FF0000"/>
                </a:solidFill>
              </a:rPr>
              <a:t>Emissive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4010518" y="3284984"/>
            <a:ext cx="856974" cy="3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Bloom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6277" t="30523" r="42941" b="35573"/>
          <a:stretch/>
        </p:blipFill>
        <p:spPr>
          <a:xfrm>
            <a:off x="6408192" y="2492896"/>
            <a:ext cx="3816424" cy="338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6231" t="30439" r="42987" b="35657"/>
          <a:stretch/>
        </p:blipFill>
        <p:spPr>
          <a:xfrm>
            <a:off x="2135560" y="2492896"/>
            <a:ext cx="3816424" cy="3384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9596" y="5877272"/>
            <a:ext cx="3168352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Bloom Off</a:t>
            </a:r>
            <a:endParaRPr lang="ko-KR" alt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6732228" y="5877272"/>
            <a:ext cx="3168352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600" dirty="0"/>
              <a:t>Bloom 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204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Dirt Mask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5385142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200" dirty="0"/>
              <a:t>Dirt </a:t>
            </a:r>
            <a:r>
              <a:rPr lang="en-US" altLang="ko-KR" sz="3200" dirty="0"/>
              <a:t>Mask</a:t>
            </a:r>
            <a:endParaRPr lang="ko-KR" altLang="en-US" sz="3200" dirty="0"/>
          </a:p>
          <a:p>
            <a:pPr algn="ctr" latinLnBrk="0"/>
            <a:r>
              <a:rPr lang="en-US" altLang="ko-KR" sz="3200" dirty="0"/>
              <a:t>Off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386487" y="5385142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3200" dirty="0"/>
              <a:t>Dirt </a:t>
            </a:r>
            <a:r>
              <a:rPr lang="en-US" altLang="ko-KR" sz="3200" dirty="0"/>
              <a:t>Mask</a:t>
            </a:r>
            <a:endParaRPr lang="ko-KR" altLang="en-US" sz="3200" dirty="0"/>
          </a:p>
          <a:p>
            <a:pPr algn="ctr" latinLnBrk="0"/>
            <a:r>
              <a:rPr lang="en-US" altLang="ko-KR" sz="3200" dirty="0"/>
              <a:t>On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945" t="21146" r="40137" b="32687"/>
          <a:stretch/>
        </p:blipFill>
        <p:spPr>
          <a:xfrm>
            <a:off x="2304513" y="2974477"/>
            <a:ext cx="3478518" cy="2364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1583" t="19477" r="40382" b="32192"/>
          <a:stretch/>
        </p:blipFill>
        <p:spPr>
          <a:xfrm>
            <a:off x="6583080" y="2974477"/>
            <a:ext cx="3423241" cy="2364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47" y="1566243"/>
            <a:ext cx="3705225" cy="1362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5346" y="1929089"/>
            <a:ext cx="1802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dirty="0">
                <a:solidFill>
                  <a:srgbClr val="FF0000"/>
                </a:solidFill>
              </a:rPr>
              <a:t>Texture setting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0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Auto Exposure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64905"/>
            <a:ext cx="9144000" cy="23827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81200" y="5202833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어두운 환경에서 밝은 환경으로 또는 그 </a:t>
            </a:r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반대로 </a:t>
            </a:r>
            <a:endParaRPr lang="en-US" altLang="ko-KR" sz="2800" dirty="0">
              <a:solidFill>
                <a:srgbClr val="161617"/>
              </a:solidFill>
              <a:latin typeface="NanumGothic"/>
            </a:endParaRPr>
          </a:p>
          <a:p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이동할 </a:t>
            </a:r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때 인간의 눈이 순응하면서 느껴지는 효과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1530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Color Grading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1200" y="5202832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공식 기반 톤</a:t>
            </a:r>
            <a:r>
              <a:rPr lang="en-US" altLang="ko-KR" sz="2800" dirty="0">
                <a:solidFill>
                  <a:srgbClr val="161617"/>
                </a:solidFill>
                <a:latin typeface="NanumGothic"/>
              </a:rPr>
              <a:t> </a:t>
            </a:r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매핑</a:t>
            </a:r>
            <a:r>
              <a:rPr lang="en-US" altLang="ko-KR" sz="2800" dirty="0">
                <a:solidFill>
                  <a:srgbClr val="161617"/>
                </a:solidFill>
                <a:latin typeface="NanumGothic"/>
              </a:rPr>
              <a:t>, Look Up Table </a:t>
            </a:r>
            <a:r>
              <a:rPr lang="ko-KR" altLang="en-US" sz="2800" dirty="0">
                <a:solidFill>
                  <a:srgbClr val="161617"/>
                </a:solidFill>
                <a:latin typeface="NanumGothic"/>
              </a:rPr>
              <a:t>기반 컬러 매핑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564904"/>
            <a:ext cx="3717072" cy="2455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2564904"/>
            <a:ext cx="3717073" cy="24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8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Depth Of Field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1200" y="5355753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/>
              <a:t>씬의</a:t>
            </a:r>
            <a:r>
              <a:rPr lang="ko-KR" altLang="en-US" sz="2800" dirty="0"/>
              <a:t> 포커스 지점 앞이나 뒷부분을 </a:t>
            </a:r>
            <a:endParaRPr lang="en-US" altLang="ko-KR" sz="2800" dirty="0"/>
          </a:p>
          <a:p>
            <a:pPr algn="ctr"/>
            <a:r>
              <a:rPr lang="ko-KR" altLang="en-US" sz="2800" dirty="0"/>
              <a:t>거리에 </a:t>
            </a:r>
            <a:r>
              <a:rPr lang="ko-KR" altLang="en-US" sz="2800" dirty="0"/>
              <a:t>따라 흐리게 만드는 기법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92" y="2194073"/>
            <a:ext cx="6516216" cy="30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 </a:t>
            </a:r>
            <a:r>
              <a:rPr lang="ko-KR" altLang="en-US" dirty="0" err="1"/>
              <a:t>강의내용</a:t>
            </a:r>
            <a:r>
              <a:rPr lang="ko-KR" altLang="en-US" dirty="0"/>
              <a:t>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라이트매스</a:t>
            </a:r>
            <a:r>
              <a:rPr lang="ko-KR" altLang="en-US" dirty="0"/>
              <a:t> </a:t>
            </a:r>
            <a:r>
              <a:rPr lang="ko-KR" altLang="en-US" dirty="0" err="1"/>
              <a:t>임포턴스</a:t>
            </a:r>
            <a:r>
              <a:rPr lang="ko-KR" altLang="en-US" dirty="0"/>
              <a:t> 볼륨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볼류메트릭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712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Depth Of Field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404999" y="2091085"/>
            <a:ext cx="7787208" cy="4248472"/>
            <a:chOff x="3429021" y="2946314"/>
            <a:chExt cx="4867651" cy="243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33"/>
            <a:stretch/>
          </p:blipFill>
          <p:spPr>
            <a:xfrm>
              <a:off x="3429021" y="2946314"/>
              <a:ext cx="1944216" cy="24384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7"/>
            <a:stretch/>
          </p:blipFill>
          <p:spPr>
            <a:xfrm>
              <a:off x="5364088" y="2946314"/>
              <a:ext cx="2932584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301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Lens Flare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1200" y="564910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카메라 렌즈로 밝은 물체를 볼 때</a:t>
            </a:r>
            <a:r>
              <a:rPr lang="en-US" altLang="ko-KR" sz="2400" dirty="0"/>
              <a:t>, </a:t>
            </a:r>
            <a:r>
              <a:rPr lang="ko-KR" altLang="en-US" sz="2400" dirty="0"/>
              <a:t>그 결함때문에 </a:t>
            </a:r>
            <a:endParaRPr lang="en-US" altLang="ko-KR" sz="2400" dirty="0"/>
          </a:p>
          <a:p>
            <a:pPr algn="ctr"/>
            <a:r>
              <a:rPr lang="ko-KR" altLang="en-US" sz="2400" dirty="0"/>
              <a:t>빛이 </a:t>
            </a:r>
            <a:r>
              <a:rPr lang="ko-KR" altLang="en-US" sz="2400" dirty="0"/>
              <a:t>산란되는 것을 시뮬레이션해 보여주는 </a:t>
            </a:r>
            <a:endParaRPr lang="en-US" altLang="ko-KR" sz="2400" dirty="0"/>
          </a:p>
          <a:p>
            <a:pPr algn="ctr"/>
            <a:r>
              <a:rPr lang="ko-KR" altLang="en-US" sz="2400" dirty="0"/>
              <a:t>이미지 </a:t>
            </a:r>
            <a:r>
              <a:rPr lang="ko-KR" altLang="en-US" sz="2400" dirty="0"/>
              <a:t>기반 기법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52" y="2251349"/>
            <a:ext cx="7236296" cy="32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0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Chromatic Aberration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1200" y="5757130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/>
              <a:t>실제 카메라 렌즈에서 볼 수 있는 색 변환 효과를 시뮬레이션해 보여주는 </a:t>
            </a:r>
            <a:r>
              <a:rPr lang="ko-KR" altLang="en-US" sz="2800" dirty="0" err="1"/>
              <a:t>색수차</a:t>
            </a:r>
            <a:r>
              <a:rPr lang="ko-KR" altLang="en-US" sz="2800" dirty="0"/>
              <a:t> 효과</a:t>
            </a:r>
            <a:endParaRPr lang="ko-KR" altLang="en-US" sz="6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40" y="3814405"/>
            <a:ext cx="5991225" cy="1847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37" y="2154059"/>
            <a:ext cx="5991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3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Screen Space Reflection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6264" y="5579679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기본적으로 켜지는 </a:t>
            </a:r>
            <a:r>
              <a:rPr lang="ko-KR" altLang="en-US" sz="2400" dirty="0"/>
              <a:t>이펙트</a:t>
            </a:r>
            <a:endParaRPr lang="en-US" altLang="ko-KR" sz="2400" dirty="0"/>
          </a:p>
          <a:p>
            <a:pPr algn="ctr"/>
            <a:r>
              <a:rPr lang="ko-KR" altLang="en-US" sz="2400" b="1" dirty="0" err="1"/>
              <a:t>머티리얼</a:t>
            </a:r>
            <a:r>
              <a:rPr lang="ko-KR" altLang="en-US" sz="2400" dirty="0"/>
              <a:t> </a:t>
            </a:r>
            <a:r>
              <a:rPr lang="ko-KR" altLang="en-US" sz="2400" dirty="0"/>
              <a:t>표면에 </a:t>
            </a:r>
            <a:r>
              <a:rPr lang="ko-KR" altLang="en-US" sz="2400" dirty="0"/>
              <a:t>나타나는</a:t>
            </a:r>
            <a:r>
              <a:rPr lang="en-US" altLang="ko-KR" sz="2400" dirty="0"/>
              <a:t>(</a:t>
            </a:r>
            <a:r>
              <a:rPr lang="ko-KR" altLang="en-US" sz="2400" dirty="0"/>
              <a:t>반사되는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r>
              <a:rPr lang="ko-KR" altLang="en-US" sz="2400" dirty="0"/>
              <a:t>오브젝트 </a:t>
            </a:r>
            <a:r>
              <a:rPr lang="ko-KR" altLang="en-US" sz="2400" dirty="0"/>
              <a:t>모양 조정</a:t>
            </a:r>
            <a:endParaRPr lang="ko-KR" altLang="en-US" sz="8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92" y="2487184"/>
            <a:ext cx="6516216" cy="26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dirty="0"/>
              <a:t>Post Process Volume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Vignette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47101" y="594162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실제 카메라 렌즈처럼 어두워지는 현상을 시뮬레이션</a:t>
            </a:r>
            <a:endParaRPr lang="ko-KR" altLang="en-US" sz="9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319939"/>
            <a:ext cx="5305425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217478"/>
            <a:ext cx="53054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1772816"/>
            <a:ext cx="78306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135560" y="658812"/>
            <a:ext cx="7772400" cy="1362075"/>
          </a:xfrm>
        </p:spPr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43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/>
              <a:t>애트머스페릭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r>
              <a:rPr lang="ko-KR" altLang="en-US" dirty="0"/>
              <a:t> </a:t>
            </a:r>
            <a:r>
              <a:rPr lang="en-US" altLang="ko-KR" dirty="0"/>
              <a:t>(Atmospheric Fog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익스포넨셜</a:t>
            </a:r>
            <a:r>
              <a:rPr lang="ko-KR" altLang="en-US" dirty="0"/>
              <a:t> 하이트 </a:t>
            </a:r>
            <a:r>
              <a:rPr lang="ko-KR" altLang="en-US" dirty="0" err="1"/>
              <a:t>포그</a:t>
            </a:r>
            <a:r>
              <a:rPr lang="ko-KR" altLang="en-US" dirty="0"/>
              <a:t> </a:t>
            </a:r>
            <a:r>
              <a:rPr lang="en-US" altLang="ko-KR" dirty="0"/>
              <a:t>(Exponential Height Fog)</a:t>
            </a:r>
          </a:p>
          <a:p>
            <a:r>
              <a:rPr lang="en-US" altLang="ko-KR" dirty="0" smtClean="0"/>
              <a:t>Post Process Volume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애트머스페릭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포그</a:t>
            </a:r>
            <a:r>
              <a:rPr lang="ko-KR" altLang="en-US" dirty="0" smtClean="0"/>
              <a:t> </a:t>
            </a:r>
            <a:r>
              <a:rPr lang="en-US" altLang="ko-KR" dirty="0" smtClean="0"/>
              <a:t>(Atmospheric Fog)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19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애트머스페릭</a:t>
            </a:r>
            <a:r>
              <a:rPr lang="ko-KR" altLang="en-US" dirty="0"/>
              <a:t> </a:t>
            </a:r>
            <a:r>
              <a:rPr lang="ko-KR" altLang="en-US" dirty="0" err="1" smtClean="0"/>
              <a:t>포그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지구의 대기권을 통과하는 빛의 산란 효과를 추정해 내는 기법</a:t>
            </a:r>
          </a:p>
        </p:txBody>
      </p:sp>
      <p:pic>
        <p:nvPicPr>
          <p:cNvPr id="7170" name="Picture 2" descr="Atmo0.35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780928"/>
            <a:ext cx="4680520" cy="356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4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애트머스페릭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활성화 되면 레벨에 존재하는 </a:t>
            </a:r>
            <a:r>
              <a:rPr lang="en-US" altLang="ko-KR" dirty="0" smtClean="0"/>
              <a:t>Directional Light </a:t>
            </a:r>
            <a:r>
              <a:rPr lang="ko-KR" altLang="en-US" dirty="0" smtClean="0"/>
              <a:t>방향에 영향을 받아 태양의 고도가 결정됨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5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애트머스페릭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ko-KR" altLang="en-US" dirty="0"/>
              <a:t>태양 고도에</a:t>
            </a:r>
            <a:r>
              <a:rPr lang="en-US" altLang="ko-KR" dirty="0"/>
              <a:t> </a:t>
            </a:r>
            <a:r>
              <a:rPr lang="ko-KR" altLang="en-US" dirty="0"/>
              <a:t>따라 하늘색이 </a:t>
            </a:r>
            <a:r>
              <a:rPr lang="ko-KR" altLang="en-US" dirty="0" smtClean="0"/>
              <a:t>바뀜</a:t>
            </a:r>
            <a:endParaRPr lang="en-US" altLang="ko-KR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ko-KR" altLang="en-US" dirty="0"/>
              <a:t>산란 및 쇠퇴 컨트롤을 통한 대기 밀도 제어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52" y="2721049"/>
            <a:ext cx="3790975" cy="197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39" y="3569617"/>
            <a:ext cx="4342429" cy="2248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985" y="4597378"/>
            <a:ext cx="4311964" cy="22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6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애트머스페릭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80" y="2348880"/>
            <a:ext cx="3442257" cy="3096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1836" y="3212977"/>
            <a:ext cx="568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파라메터</a:t>
            </a:r>
            <a:r>
              <a:rPr lang="ko-KR" altLang="en-US" sz="2400" dirty="0"/>
              <a:t> 조절을 통해 다양한 연출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091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익스포넨셜</a:t>
            </a:r>
            <a:r>
              <a:rPr lang="ko-KR" altLang="en-US" dirty="0"/>
              <a:t> </a:t>
            </a:r>
            <a:r>
              <a:rPr lang="ko-KR" altLang="en-US" dirty="0" err="1"/>
              <a:t>하이트</a:t>
            </a:r>
            <a:r>
              <a:rPr lang="ko-KR" altLang="en-US" dirty="0"/>
              <a:t> </a:t>
            </a:r>
            <a:r>
              <a:rPr lang="ko-KR" altLang="en-US" dirty="0" err="1"/>
              <a:t>포그</a:t>
            </a:r>
            <a:r>
              <a:rPr lang="ko-KR" altLang="en-US" dirty="0"/>
              <a:t> </a:t>
            </a:r>
            <a:r>
              <a:rPr lang="en-US" altLang="ko-KR" dirty="0"/>
              <a:t>(Exponential Height Fog)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51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latinLnBrk="0"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304</Words>
  <Application>Microsoft Office PowerPoint</Application>
  <PresentationFormat>와이드스크린</PresentationFormat>
  <Paragraphs>79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NanumGothic</vt:lpstr>
      <vt:lpstr>맑은 고딕</vt:lpstr>
      <vt:lpstr>Arial</vt:lpstr>
      <vt:lpstr>Wingdings</vt:lpstr>
      <vt:lpstr>Office 테마</vt:lpstr>
      <vt:lpstr>고급그래픽스효과</vt:lpstr>
      <vt:lpstr>지난주 강의내용 요약</vt:lpstr>
      <vt:lpstr>개요</vt:lpstr>
      <vt:lpstr>애트머스페릭 포그 (Atmospheric Fog)</vt:lpstr>
      <vt:lpstr>애트머스페릭 포그</vt:lpstr>
      <vt:lpstr>애트머스페릭 포그</vt:lpstr>
      <vt:lpstr>애트머스페릭 포그</vt:lpstr>
      <vt:lpstr>애트머스페릭 포그</vt:lpstr>
      <vt:lpstr>익스포넨셜 하이트 포그 (Exponential Height Fog)</vt:lpstr>
      <vt:lpstr>익스포넨셜 하이트 포그</vt:lpstr>
      <vt:lpstr>익스포넨셜 하이트 포그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Post Process Volume</vt:lpstr>
      <vt:lpstr>실습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이택희</cp:lastModifiedBy>
  <cp:revision>75</cp:revision>
  <dcterms:created xsi:type="dcterms:W3CDTF">2006-10-05T04:04:58Z</dcterms:created>
  <dcterms:modified xsi:type="dcterms:W3CDTF">2019-06-03T03:46:43Z</dcterms:modified>
</cp:coreProperties>
</file>